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Roboto Medium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1" roundtripDataSignature="AMtx7mjNYIefqnBIYZwc+6qDwS0MSFDU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Medium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Medium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Medium-italic.fntdata"/><Relationship Id="rId6" Type="http://schemas.openxmlformats.org/officeDocument/2006/relationships/slide" Target="slides/slide1.xml"/><Relationship Id="rId18" Type="http://schemas.openxmlformats.org/officeDocument/2006/relationships/font" Target="fonts/RobotoMedium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b40dd14171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g3b40dd14171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0" y="2357375"/>
            <a:ext cx="8520600" cy="897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it">
                <a:latin typeface="Roboto Medium"/>
                <a:ea typeface="Roboto Medium"/>
                <a:cs typeface="Roboto Medium"/>
                <a:sym typeface="Roboto Medium"/>
              </a:rPr>
              <a:t>QUESTIONARI</a:t>
            </a:r>
            <a:endParaRPr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pic>
        <p:nvPicPr>
          <p:cNvPr id="55" name="Google Shape;55;p1" title="loghi_ree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50050" y="3807912"/>
            <a:ext cx="4443900" cy="89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 title="carovana_log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91500" y="342700"/>
            <a:ext cx="2160975" cy="216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/>
          <p:nvPr/>
        </p:nvSpPr>
        <p:spPr>
          <a:xfrm>
            <a:off x="311700" y="297016"/>
            <a:ext cx="6975600" cy="485400"/>
          </a:xfrm>
          <a:prstGeom prst="rect">
            <a:avLst/>
          </a:prstGeom>
          <a:solidFill>
            <a:srgbClr val="8F7CC3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311700" y="297025"/>
            <a:ext cx="8520600" cy="421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7279"/>
              <a:buFont typeface="Arial"/>
              <a:buNone/>
            </a:pPr>
            <a:r>
              <a:rPr lang="it" sz="29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Perché proponi questo evento?</a:t>
            </a:r>
            <a:br>
              <a:rPr lang="it" sz="270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</a:br>
            <a:endParaRPr sz="270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Mi piace come attività e mi piacerebbe conoscere persone a cui piace la stessa cosa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Perché mi piace stare all’aperto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 allontanarsi dalla realtà entrando un po’ in un’altra dimensione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Non c'è a san lazzaro e mi interessa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Opportunità per fare nuove amicizie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 fare provare specialità di altri paesi alle altre persone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 divertimento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Perché il ballo è per tutti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Perché amo lo sport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Perché voglio far diventare gli scacchi popolari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 far passare le giornate e soprattutto le serate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Beneficenza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Perché è l’evento che attira di più il pubblico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 provare a rendere le solite sagre/fiere con più ragazzi della mia età piuttosto che bambini e vecchi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 coinvolgere tutte le persone, a prescindere dall’età, che condividono questi interessi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Perché la ginnastica ritmica è lo sport migliore del mondo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Per riavvicinare le persone con diverse età e diversi gusti</a:t>
            </a:r>
            <a:endParaRPr sz="1350">
              <a:solidFill>
                <a:schemeClr val="dk1"/>
              </a:solidFill>
            </a:endParaRPr>
          </a:p>
          <a:p>
            <a:pPr indent="-30146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1350">
                <a:solidFill>
                  <a:schemeClr val="dk1"/>
                </a:solidFill>
              </a:rPr>
              <a:t>Non so</a:t>
            </a:r>
            <a:endParaRPr sz="13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t/>
            </a:r>
            <a:endParaRPr/>
          </a:p>
        </p:txBody>
      </p:sp>
      <p:pic>
        <p:nvPicPr>
          <p:cNvPr id="140" name="Google Shape;140;p10" title="carovana_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4025" y="3901075"/>
            <a:ext cx="1072824" cy="1072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g3b40dd14171_0_49" title="loghi_ree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50050" y="3807912"/>
            <a:ext cx="4443900" cy="89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g3b40dd14171_0_49" title="carovana_log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74675" y="457225"/>
            <a:ext cx="3194625" cy="3194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"/>
          <p:cNvSpPr/>
          <p:nvPr/>
        </p:nvSpPr>
        <p:spPr>
          <a:xfrm>
            <a:off x="420908" y="2273075"/>
            <a:ext cx="3119400" cy="365100"/>
          </a:xfrm>
          <a:prstGeom prst="rect">
            <a:avLst/>
          </a:prstGeom>
          <a:solidFill>
            <a:srgbClr val="8E7CC3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2" title="grafico_torta_eta.png"/>
          <p:cNvPicPr preferRelativeResize="0"/>
          <p:nvPr/>
        </p:nvPicPr>
        <p:blipFill rotWithShape="1">
          <a:blip r:embed="rId3">
            <a:alphaModFix/>
          </a:blip>
          <a:srcRect b="3368" l="26426" r="25420" t="11561"/>
          <a:stretch/>
        </p:blipFill>
        <p:spPr>
          <a:xfrm>
            <a:off x="4224363" y="977950"/>
            <a:ext cx="3404248" cy="3280451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63" name="Google Shape;63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>
                <a:latin typeface="Roboto Medium"/>
                <a:ea typeface="Roboto Medium"/>
                <a:cs typeface="Roboto Medium"/>
                <a:sym typeface="Roboto Medium"/>
              </a:rPr>
              <a:t>CAMPIONE</a:t>
            </a:r>
            <a:endParaRPr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64" name="Google Shape;64;p2"/>
          <p:cNvSpPr txBox="1"/>
          <p:nvPr>
            <p:ph idx="1" type="body"/>
          </p:nvPr>
        </p:nvSpPr>
        <p:spPr>
          <a:xfrm>
            <a:off x="311700" y="1152475"/>
            <a:ext cx="34887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Giovani tra i 14 e i 19 anni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Residenti a San Lazzaro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89999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b="1" lang="it" sz="1600">
                <a:solidFill>
                  <a:schemeClr val="lt1"/>
                </a:solidFill>
              </a:rPr>
              <a:t>19 Ragazzi/e</a:t>
            </a: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it" sz="1600"/>
              <a:t>14 anni 21%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it" sz="1600"/>
              <a:t>15 anni 16%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it" sz="1600"/>
              <a:t>16 anni 16%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it" sz="1600"/>
              <a:t>17 anni 21%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it" sz="1600"/>
              <a:t>18 anni 21%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it" sz="1600"/>
              <a:t>19 anni 5%</a:t>
            </a:r>
            <a:endParaRPr sz="1600"/>
          </a:p>
        </p:txBody>
      </p:sp>
      <p:pic>
        <p:nvPicPr>
          <p:cNvPr id="65" name="Google Shape;65;p2" title="carovana_log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04025" y="3901075"/>
            <a:ext cx="1072824" cy="1072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"/>
          <p:cNvSpPr/>
          <p:nvPr/>
        </p:nvSpPr>
        <p:spPr>
          <a:xfrm>
            <a:off x="420900" y="2284181"/>
            <a:ext cx="6975600" cy="485400"/>
          </a:xfrm>
          <a:prstGeom prst="rect">
            <a:avLst/>
          </a:prstGeom>
          <a:solidFill>
            <a:srgbClr val="B6D7A8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71" name="Google Shape;71;p3"/>
          <p:cNvSpPr/>
          <p:nvPr/>
        </p:nvSpPr>
        <p:spPr>
          <a:xfrm>
            <a:off x="420900" y="3379961"/>
            <a:ext cx="6975600" cy="485400"/>
          </a:xfrm>
          <a:prstGeom prst="rect">
            <a:avLst/>
          </a:prstGeom>
          <a:solidFill>
            <a:srgbClr val="B6D7A8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72" name="Google Shape;72;p3"/>
          <p:cNvSpPr/>
          <p:nvPr/>
        </p:nvSpPr>
        <p:spPr>
          <a:xfrm>
            <a:off x="420900" y="1188400"/>
            <a:ext cx="6975600" cy="485400"/>
          </a:xfrm>
          <a:prstGeom prst="rect">
            <a:avLst/>
          </a:prstGeom>
          <a:solidFill>
            <a:srgbClr val="B6D7A8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73" name="Google Shape;73;p3"/>
          <p:cNvSpPr/>
          <p:nvPr/>
        </p:nvSpPr>
        <p:spPr>
          <a:xfrm>
            <a:off x="420900" y="2832071"/>
            <a:ext cx="6975600" cy="485400"/>
          </a:xfrm>
          <a:prstGeom prst="rect">
            <a:avLst/>
          </a:prstGeom>
          <a:solidFill>
            <a:srgbClr val="FF9601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74" name="Google Shape;74;p3"/>
          <p:cNvSpPr/>
          <p:nvPr/>
        </p:nvSpPr>
        <p:spPr>
          <a:xfrm>
            <a:off x="420900" y="3927852"/>
            <a:ext cx="6975600" cy="485400"/>
          </a:xfrm>
          <a:prstGeom prst="rect">
            <a:avLst/>
          </a:prstGeom>
          <a:solidFill>
            <a:srgbClr val="FF9601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75" name="Google Shape;75;p3"/>
          <p:cNvSpPr/>
          <p:nvPr/>
        </p:nvSpPr>
        <p:spPr>
          <a:xfrm>
            <a:off x="420900" y="1736290"/>
            <a:ext cx="6975600" cy="485400"/>
          </a:xfrm>
          <a:prstGeom prst="rect">
            <a:avLst/>
          </a:prstGeom>
          <a:solidFill>
            <a:srgbClr val="FF9601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76" name="Google Shape;76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>
                <a:latin typeface="Roboto Medium"/>
                <a:ea typeface="Roboto Medium"/>
                <a:cs typeface="Roboto Medium"/>
                <a:sym typeface="Roboto Medium"/>
              </a:rPr>
              <a:t>CONOSCIAMOCI</a:t>
            </a:r>
            <a:endParaRPr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77" name="Google Shape;77;p3"/>
          <p:cNvSpPr txBox="1"/>
          <p:nvPr>
            <p:ph idx="1" type="body"/>
          </p:nvPr>
        </p:nvSpPr>
        <p:spPr>
          <a:xfrm>
            <a:off x="458025" y="1152475"/>
            <a:ext cx="83742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 sz="2300">
                <a:solidFill>
                  <a:schemeClr val="dk1"/>
                </a:solidFill>
              </a:rPr>
              <a:t>Ti piace ascoltare musica?  		</a:t>
            </a:r>
            <a:r>
              <a:rPr b="1" lang="it" sz="2300">
                <a:solidFill>
                  <a:schemeClr val="dk1"/>
                </a:solidFill>
              </a:rPr>
              <a:t>Sì</a:t>
            </a:r>
            <a:r>
              <a:rPr b="1" lang="it" sz="2300">
                <a:solidFill>
                  <a:schemeClr val="dk1"/>
                </a:solidFill>
              </a:rPr>
              <a:t> 100%</a:t>
            </a:r>
            <a:r>
              <a:rPr lang="it" sz="2300">
                <a:solidFill>
                  <a:schemeClr val="dk1"/>
                </a:solidFill>
              </a:rPr>
              <a:t> 	No 0%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it" sz="2300">
                <a:solidFill>
                  <a:schemeClr val="dk1"/>
                </a:solidFill>
              </a:rPr>
              <a:t>Ti piace andare al cinema?  	</a:t>
            </a:r>
            <a:r>
              <a:rPr b="1" lang="it" sz="2300">
                <a:solidFill>
                  <a:schemeClr val="dk1"/>
                </a:solidFill>
              </a:rPr>
              <a:t>Sì</a:t>
            </a:r>
            <a:r>
              <a:rPr b="1" lang="it" sz="2300">
                <a:solidFill>
                  <a:schemeClr val="dk1"/>
                </a:solidFill>
              </a:rPr>
              <a:t> 90%</a:t>
            </a:r>
            <a:r>
              <a:rPr lang="it" sz="2300">
                <a:solidFill>
                  <a:schemeClr val="dk1"/>
                </a:solidFill>
              </a:rPr>
              <a:t> 	No 10%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it" sz="2300">
                <a:solidFill>
                  <a:schemeClr val="dk1"/>
                </a:solidFill>
              </a:rPr>
              <a:t>Hai mai visitato un museo? 		</a:t>
            </a:r>
            <a:r>
              <a:rPr b="1" lang="it" sz="2300">
                <a:solidFill>
                  <a:schemeClr val="dk1"/>
                </a:solidFill>
              </a:rPr>
              <a:t>Sì 95%</a:t>
            </a:r>
            <a:r>
              <a:rPr lang="it" sz="2300">
                <a:solidFill>
                  <a:schemeClr val="dk1"/>
                </a:solidFill>
              </a:rPr>
              <a:t> 	No 5%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it" sz="2300">
                <a:solidFill>
                  <a:schemeClr val="dk1"/>
                </a:solidFill>
              </a:rPr>
              <a:t>Ti piace disegnare? 				</a:t>
            </a:r>
            <a:r>
              <a:rPr b="1" lang="it" sz="2300">
                <a:solidFill>
                  <a:schemeClr val="dk1"/>
                </a:solidFill>
              </a:rPr>
              <a:t>Sì</a:t>
            </a:r>
            <a:r>
              <a:rPr lang="it" sz="2300">
                <a:solidFill>
                  <a:schemeClr val="dk1"/>
                </a:solidFill>
              </a:rPr>
              <a:t> 48% 	</a:t>
            </a:r>
            <a:r>
              <a:rPr b="1" lang="it" sz="2300">
                <a:solidFill>
                  <a:schemeClr val="dk1"/>
                </a:solidFill>
              </a:rPr>
              <a:t>No 52%</a:t>
            </a:r>
            <a:endParaRPr b="1"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it" sz="2300">
                <a:solidFill>
                  <a:schemeClr val="dk1"/>
                </a:solidFill>
              </a:rPr>
              <a:t>Ti piace  scrivere? 				</a:t>
            </a:r>
            <a:r>
              <a:rPr lang="it" sz="2300">
                <a:solidFill>
                  <a:schemeClr val="dk1"/>
                </a:solidFill>
              </a:rPr>
              <a:t>Sì</a:t>
            </a:r>
            <a:r>
              <a:rPr lang="it" sz="2300">
                <a:solidFill>
                  <a:schemeClr val="dk1"/>
                </a:solidFill>
              </a:rPr>
              <a:t> 26% 	</a:t>
            </a:r>
            <a:r>
              <a:rPr b="1" lang="it" sz="2300">
                <a:solidFill>
                  <a:schemeClr val="dk1"/>
                </a:solidFill>
              </a:rPr>
              <a:t>No 74%</a:t>
            </a:r>
            <a:endParaRPr b="1"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it" sz="2300">
                <a:solidFill>
                  <a:schemeClr val="dk1"/>
                </a:solidFill>
              </a:rPr>
              <a:t>Suoni uno strumento o canti? 	</a:t>
            </a:r>
            <a:r>
              <a:rPr lang="it" sz="2300">
                <a:solidFill>
                  <a:schemeClr val="dk1"/>
                </a:solidFill>
              </a:rPr>
              <a:t>Sì</a:t>
            </a:r>
            <a:r>
              <a:rPr lang="it" sz="2300">
                <a:solidFill>
                  <a:schemeClr val="dk1"/>
                </a:solidFill>
              </a:rPr>
              <a:t> 42% 	</a:t>
            </a:r>
            <a:r>
              <a:rPr b="1" lang="it" sz="2300">
                <a:solidFill>
                  <a:schemeClr val="dk1"/>
                </a:solidFill>
              </a:rPr>
              <a:t>No 58%</a:t>
            </a:r>
            <a:endParaRPr b="1"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sz="2300">
              <a:solidFill>
                <a:schemeClr val="dk1"/>
              </a:solidFill>
            </a:endParaRPr>
          </a:p>
        </p:txBody>
      </p:sp>
      <p:pic>
        <p:nvPicPr>
          <p:cNvPr id="78" name="Google Shape;78;p3" title="carovana_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4025" y="3901075"/>
            <a:ext cx="1072824" cy="1072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"/>
          <p:cNvSpPr/>
          <p:nvPr/>
        </p:nvSpPr>
        <p:spPr>
          <a:xfrm>
            <a:off x="3001800" y="1493500"/>
            <a:ext cx="2383200" cy="321900"/>
          </a:xfrm>
          <a:prstGeom prst="rect">
            <a:avLst/>
          </a:prstGeom>
          <a:solidFill>
            <a:srgbClr val="FF9601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84" name="Google Shape;84;p4"/>
          <p:cNvSpPr/>
          <p:nvPr/>
        </p:nvSpPr>
        <p:spPr>
          <a:xfrm>
            <a:off x="5440500" y="2784750"/>
            <a:ext cx="2872200" cy="321900"/>
          </a:xfrm>
          <a:prstGeom prst="rect">
            <a:avLst/>
          </a:prstGeom>
          <a:solidFill>
            <a:srgbClr val="B6D7A8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85" name="Google Shape;85;p4"/>
          <p:cNvSpPr/>
          <p:nvPr/>
        </p:nvSpPr>
        <p:spPr>
          <a:xfrm>
            <a:off x="342650" y="204275"/>
            <a:ext cx="2721300" cy="321900"/>
          </a:xfrm>
          <a:prstGeom prst="rect">
            <a:avLst/>
          </a:prstGeom>
          <a:solidFill>
            <a:srgbClr val="B6D7A8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86" name="Google Shape;86;p4"/>
          <p:cNvSpPr txBox="1"/>
          <p:nvPr>
            <p:ph idx="1" type="body"/>
          </p:nvPr>
        </p:nvSpPr>
        <p:spPr>
          <a:xfrm>
            <a:off x="311700" y="188400"/>
            <a:ext cx="2950200" cy="138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0000"/>
              <a:buNone/>
            </a:pPr>
            <a:r>
              <a:rPr b="1" lang="it" sz="1500">
                <a:solidFill>
                  <a:srgbClr val="000000"/>
                </a:solidFill>
              </a:rPr>
              <a:t>Finisce la scuola e... cosa fai?</a:t>
            </a:r>
            <a:br>
              <a:rPr b="1" lang="it" sz="1500">
                <a:solidFill>
                  <a:srgbClr val="000000"/>
                </a:solidFill>
              </a:rPr>
            </a:br>
            <a:endParaRPr b="1" sz="1500">
              <a:solidFill>
                <a:srgbClr val="000000"/>
              </a:solidFill>
            </a:endParaRPr>
          </a:p>
          <a:p>
            <a:pPr indent="-31670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it" sz="1500">
                <a:solidFill>
                  <a:srgbClr val="000000"/>
                </a:solidFill>
              </a:rPr>
              <a:t>Vado a casa</a:t>
            </a:r>
            <a:endParaRPr sz="1500">
              <a:solidFill>
                <a:srgbClr val="000000"/>
              </a:solidFill>
            </a:endParaRPr>
          </a:p>
          <a:p>
            <a:pPr indent="-31083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it" sz="1400">
                <a:solidFill>
                  <a:srgbClr val="000000"/>
                </a:solidFill>
              </a:rPr>
              <a:t>Sport e amici/he</a:t>
            </a:r>
            <a:endParaRPr sz="1400">
              <a:solidFill>
                <a:srgbClr val="000000"/>
              </a:solidFill>
            </a:endParaRPr>
          </a:p>
          <a:p>
            <a:pPr indent="-29908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it" sz="1200">
                <a:solidFill>
                  <a:srgbClr val="000000"/>
                </a:solidFill>
              </a:rPr>
              <a:t>Lavoro</a:t>
            </a:r>
            <a:endParaRPr sz="1200">
              <a:solidFill>
                <a:srgbClr val="000000"/>
              </a:solidFill>
            </a:endParaRPr>
          </a:p>
          <a:p>
            <a:pPr indent="-29908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it" sz="1200">
                <a:solidFill>
                  <a:srgbClr val="000000"/>
                </a:solidFill>
              </a:rPr>
              <a:t>Parchi e natura</a:t>
            </a:r>
            <a:endParaRPr sz="1100">
              <a:solidFill>
                <a:srgbClr val="000000"/>
              </a:solidFill>
            </a:endParaRPr>
          </a:p>
        </p:txBody>
      </p:sp>
      <p:pic>
        <p:nvPicPr>
          <p:cNvPr id="87" name="Google Shape;87;p4" title="carovana_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4025" y="3901075"/>
            <a:ext cx="1072824" cy="1072824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4"/>
          <p:cNvSpPr txBox="1"/>
          <p:nvPr>
            <p:ph idx="1" type="body"/>
          </p:nvPr>
        </p:nvSpPr>
        <p:spPr>
          <a:xfrm>
            <a:off x="2958625" y="1466800"/>
            <a:ext cx="2721300" cy="15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0000"/>
              <a:buNone/>
            </a:pPr>
            <a:r>
              <a:rPr b="1" lang="it" sz="1500">
                <a:solidFill>
                  <a:srgbClr val="000000"/>
                </a:solidFill>
              </a:rPr>
              <a:t>Esci di casa e... dove vai?</a:t>
            </a:r>
            <a:br>
              <a:rPr b="1" lang="it" sz="1500">
                <a:solidFill>
                  <a:srgbClr val="000000"/>
                </a:solidFill>
              </a:rPr>
            </a:br>
            <a:endParaRPr b="1" sz="1500">
              <a:solidFill>
                <a:srgbClr val="000000"/>
              </a:solidFill>
            </a:endParaRPr>
          </a:p>
          <a:p>
            <a:pPr indent="-31670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it" sz="1500">
                <a:solidFill>
                  <a:srgbClr val="000000"/>
                </a:solidFill>
              </a:rPr>
              <a:t>Mi vedo con amici</a:t>
            </a:r>
            <a:endParaRPr sz="1500">
              <a:solidFill>
                <a:srgbClr val="000000"/>
              </a:solidFill>
            </a:endParaRPr>
          </a:p>
          <a:p>
            <a:pPr indent="-31670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7142"/>
              <a:buChar char="●"/>
            </a:pPr>
            <a:r>
              <a:rPr lang="it" sz="1400">
                <a:solidFill>
                  <a:srgbClr val="000000"/>
                </a:solidFill>
              </a:rPr>
              <a:t>Parchi</a:t>
            </a:r>
            <a:endParaRPr sz="1400">
              <a:solidFill>
                <a:srgbClr val="000000"/>
              </a:solidFill>
            </a:endParaRPr>
          </a:p>
          <a:p>
            <a:pPr indent="-31083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7692"/>
              <a:buChar char="●"/>
            </a:pPr>
            <a:r>
              <a:rPr lang="it" sz="1300">
                <a:solidFill>
                  <a:srgbClr val="000000"/>
                </a:solidFill>
              </a:rPr>
              <a:t>In centro </a:t>
            </a:r>
            <a:endParaRPr sz="1300">
              <a:solidFill>
                <a:srgbClr val="000000"/>
              </a:solidFill>
            </a:endParaRPr>
          </a:p>
          <a:p>
            <a:pPr indent="-304958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8333"/>
              <a:buChar char="●"/>
            </a:pPr>
            <a:r>
              <a:rPr lang="it" sz="1200">
                <a:solidFill>
                  <a:srgbClr val="000000"/>
                </a:solidFill>
              </a:rPr>
              <a:t>Oratorio</a:t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63636"/>
              <a:buNone/>
            </a:pPr>
            <a:r>
              <a:t/>
            </a:r>
            <a:endParaRPr sz="1100">
              <a:solidFill>
                <a:srgbClr val="000000"/>
              </a:solidFill>
            </a:endParaRPr>
          </a:p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5384900" y="2745575"/>
            <a:ext cx="3404100" cy="181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350">
                <a:solidFill>
                  <a:schemeClr val="dk1"/>
                </a:solidFill>
              </a:rPr>
              <a:t>Se dico "estate" tu a cosa pensi?</a:t>
            </a:r>
            <a:br>
              <a:rPr b="1" lang="it" sz="1350">
                <a:solidFill>
                  <a:schemeClr val="dk1"/>
                </a:solidFill>
              </a:rPr>
            </a:br>
            <a:endParaRPr b="1" sz="135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it" sz="1500">
                <a:solidFill>
                  <a:schemeClr val="dk1"/>
                </a:solidFill>
              </a:rPr>
              <a:t>Amici/che</a:t>
            </a:r>
            <a:endParaRPr sz="15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it" sz="1400">
                <a:solidFill>
                  <a:schemeClr val="dk1"/>
                </a:solidFill>
              </a:rPr>
              <a:t>Mare</a:t>
            </a:r>
            <a:endParaRPr sz="14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it" sz="1300">
                <a:solidFill>
                  <a:schemeClr val="dk1"/>
                </a:solidFill>
              </a:rPr>
              <a:t>Caldo</a:t>
            </a:r>
            <a:endParaRPr sz="13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it" sz="1200">
                <a:solidFill>
                  <a:schemeClr val="dk1"/>
                </a:solidFill>
              </a:rPr>
              <a:t>Tempo non organizzato</a:t>
            </a:r>
            <a:endParaRPr sz="12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it" sz="1100">
                <a:solidFill>
                  <a:schemeClr val="dk1"/>
                </a:solidFill>
              </a:rPr>
              <a:t>Ghiaccioli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1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"/>
          <p:cNvSpPr/>
          <p:nvPr/>
        </p:nvSpPr>
        <p:spPr>
          <a:xfrm>
            <a:off x="383775" y="804650"/>
            <a:ext cx="6975600" cy="485400"/>
          </a:xfrm>
          <a:prstGeom prst="rect">
            <a:avLst/>
          </a:prstGeom>
          <a:solidFill>
            <a:srgbClr val="B6D7A8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95" name="Google Shape;95;p5"/>
          <p:cNvSpPr txBox="1"/>
          <p:nvPr>
            <p:ph idx="1" type="body"/>
          </p:nvPr>
        </p:nvSpPr>
        <p:spPr>
          <a:xfrm>
            <a:off x="311700" y="767500"/>
            <a:ext cx="8520600" cy="32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 sz="250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COSA MANCA A SAN LAZZARO IN ESTATE?</a:t>
            </a:r>
            <a:endParaRPr sz="250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it" sz="1500">
                <a:solidFill>
                  <a:srgbClr val="000000"/>
                </a:solidFill>
              </a:rPr>
              <a:t>Fresco e acqua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it" sz="1500">
                <a:solidFill>
                  <a:srgbClr val="000000"/>
                </a:solidFill>
              </a:rPr>
              <a:t>Mare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it" sz="1500">
                <a:solidFill>
                  <a:srgbClr val="000000"/>
                </a:solidFill>
              </a:rPr>
              <a:t>Ombra nei parchi</a:t>
            </a:r>
            <a:endParaRPr sz="1500">
              <a:solidFill>
                <a:srgbClr val="000000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 sz="1400">
                <a:solidFill>
                  <a:srgbClr val="000000"/>
                </a:solidFill>
              </a:rPr>
              <a:t>C’è un po’ tutto</a:t>
            </a:r>
            <a:endParaRPr sz="1400"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it" sz="1300">
                <a:solidFill>
                  <a:srgbClr val="000000"/>
                </a:solidFill>
              </a:rPr>
              <a:t>Centri di aggregazione e Cinema</a:t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it" sz="1300">
                <a:solidFill>
                  <a:srgbClr val="000000"/>
                </a:solidFill>
              </a:rPr>
              <a:t>Attività per i giovani, come fiere o eventi dedicati a cose nerd</a:t>
            </a:r>
            <a:r>
              <a:rPr lang="it" sz="1100">
                <a:solidFill>
                  <a:srgbClr val="000000"/>
                </a:solidFill>
              </a:rPr>
              <a:t>  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Non lo so</a:t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96" name="Google Shape;96;p5" title="carovana_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4025" y="3901075"/>
            <a:ext cx="1072824" cy="1072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"/>
          <p:cNvSpPr/>
          <p:nvPr/>
        </p:nvSpPr>
        <p:spPr>
          <a:xfrm>
            <a:off x="1084200" y="458476"/>
            <a:ext cx="6975600" cy="990000"/>
          </a:xfrm>
          <a:prstGeom prst="rect">
            <a:avLst/>
          </a:prstGeom>
          <a:solidFill>
            <a:srgbClr val="8F7CC3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102" name="Google Shape;102;p6"/>
          <p:cNvSpPr txBox="1"/>
          <p:nvPr>
            <p:ph idx="1" type="body"/>
          </p:nvPr>
        </p:nvSpPr>
        <p:spPr>
          <a:xfrm>
            <a:off x="311700" y="484225"/>
            <a:ext cx="8520600" cy="10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SE POTESSI ORGANIZZARE UN EVENTO</a:t>
            </a:r>
            <a:br>
              <a:rPr lang="it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</a:br>
            <a:r>
              <a:rPr lang="it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DOVE LO FARESTI?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103" name="Google Shape;103;p6" title="carovana_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4025" y="3901075"/>
            <a:ext cx="1072824" cy="1072824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6"/>
          <p:cNvSpPr txBox="1"/>
          <p:nvPr/>
        </p:nvSpPr>
        <p:spPr>
          <a:xfrm>
            <a:off x="6703275" y="3271300"/>
            <a:ext cx="1072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500">
                <a:solidFill>
                  <a:schemeClr val="dk1"/>
                </a:solidFill>
              </a:rPr>
              <a:t>Idice</a:t>
            </a:r>
            <a:endParaRPr/>
          </a:p>
        </p:txBody>
      </p:sp>
      <p:sp>
        <p:nvSpPr>
          <p:cNvPr id="105" name="Google Shape;105;p6"/>
          <p:cNvSpPr txBox="1"/>
          <p:nvPr/>
        </p:nvSpPr>
        <p:spPr>
          <a:xfrm>
            <a:off x="4035600" y="2865350"/>
            <a:ext cx="3000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Piazza Bracci</a:t>
            </a:r>
            <a:endParaRPr/>
          </a:p>
        </p:txBody>
      </p:sp>
      <p:sp>
        <p:nvSpPr>
          <p:cNvPr id="106" name="Google Shape;106;p6"/>
          <p:cNvSpPr txBox="1"/>
          <p:nvPr/>
        </p:nvSpPr>
        <p:spPr>
          <a:xfrm>
            <a:off x="2172525" y="2382225"/>
            <a:ext cx="3000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700">
                <a:solidFill>
                  <a:schemeClr val="dk1"/>
                </a:solidFill>
              </a:rPr>
              <a:t>Impianto sportivo</a:t>
            </a:r>
            <a:endParaRPr/>
          </a:p>
        </p:txBody>
      </p:sp>
      <p:sp>
        <p:nvSpPr>
          <p:cNvPr id="107" name="Google Shape;107;p6"/>
          <p:cNvSpPr txBox="1"/>
          <p:nvPr/>
        </p:nvSpPr>
        <p:spPr>
          <a:xfrm>
            <a:off x="439475" y="1877775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1"/>
                </a:solidFill>
              </a:rPr>
              <a:t>In un Parco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"/>
          <p:cNvSpPr/>
          <p:nvPr/>
        </p:nvSpPr>
        <p:spPr>
          <a:xfrm>
            <a:off x="311700" y="323690"/>
            <a:ext cx="6975600" cy="485400"/>
          </a:xfrm>
          <a:prstGeom prst="rect">
            <a:avLst/>
          </a:prstGeom>
          <a:solidFill>
            <a:srgbClr val="FF9601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113" name="Google Shape;113;p7"/>
          <p:cNvSpPr/>
          <p:nvPr/>
        </p:nvSpPr>
        <p:spPr>
          <a:xfrm>
            <a:off x="311700" y="2446690"/>
            <a:ext cx="6975600" cy="485400"/>
          </a:xfrm>
          <a:prstGeom prst="rect">
            <a:avLst/>
          </a:prstGeom>
          <a:solidFill>
            <a:srgbClr val="FF9601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114" name="Google Shape;114;p7"/>
          <p:cNvSpPr/>
          <p:nvPr/>
        </p:nvSpPr>
        <p:spPr>
          <a:xfrm>
            <a:off x="311700" y="323700"/>
            <a:ext cx="6975600" cy="485400"/>
          </a:xfrm>
          <a:prstGeom prst="rect">
            <a:avLst/>
          </a:prstGeom>
          <a:solidFill>
            <a:srgbClr val="B6D7A8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115" name="Google Shape;115;p7"/>
          <p:cNvSpPr txBox="1"/>
          <p:nvPr>
            <p:ph idx="1" type="body"/>
          </p:nvPr>
        </p:nvSpPr>
        <p:spPr>
          <a:xfrm>
            <a:off x="311700" y="323700"/>
            <a:ext cx="8520600" cy="449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1) </a:t>
            </a:r>
            <a:r>
              <a:rPr lang="it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Luoghi “vivi dove succedono cose belle”</a:t>
            </a:r>
            <a:endParaRPr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Parchi in generale sopratutto Resistenza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Piazza Bracci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Mediateca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Eden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Bowling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Oratorio san Marco</a:t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>
                <a:solidFill>
                  <a:schemeClr val="dk1"/>
                </a:solidFill>
                <a:highlight>
                  <a:schemeClr val="accent3"/>
                </a:highlight>
              </a:rPr>
              <a:t> </a:t>
            </a:r>
            <a:r>
              <a:rPr lang="it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2) </a:t>
            </a:r>
            <a:r>
              <a:rPr lang="it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Luoghi “vuoti”: dove non succede nulla, ma potrebbe succedere</a:t>
            </a:r>
            <a:endParaRPr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Stazione di San Lazzaro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Parco Europa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Mediateca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Parcheggio Jussi,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Idice 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Parcheggio Majorana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Parco 2 Agosto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Palestra Rodriguez 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Palasavena</a:t>
            </a:r>
            <a:endParaRPr sz="1900">
              <a:solidFill>
                <a:schemeClr val="dk1"/>
              </a:solidFill>
            </a:endParaRPr>
          </a:p>
        </p:txBody>
      </p:sp>
      <p:pic>
        <p:nvPicPr>
          <p:cNvPr id="116" name="Google Shape;116;p7" title="carovana_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4025" y="3901075"/>
            <a:ext cx="1072824" cy="1072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"/>
          <p:cNvSpPr/>
          <p:nvPr/>
        </p:nvSpPr>
        <p:spPr>
          <a:xfrm>
            <a:off x="311700" y="2790953"/>
            <a:ext cx="6975600" cy="485400"/>
          </a:xfrm>
          <a:prstGeom prst="rect">
            <a:avLst/>
          </a:prstGeom>
          <a:solidFill>
            <a:srgbClr val="9FC5E8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122" name="Google Shape;122;p8"/>
          <p:cNvSpPr/>
          <p:nvPr/>
        </p:nvSpPr>
        <p:spPr>
          <a:xfrm>
            <a:off x="311700" y="354648"/>
            <a:ext cx="6975600" cy="485400"/>
          </a:xfrm>
          <a:prstGeom prst="rect">
            <a:avLst/>
          </a:prstGeom>
          <a:solidFill>
            <a:srgbClr val="8F7CC3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123" name="Google Shape;123;p8"/>
          <p:cNvSpPr txBox="1"/>
          <p:nvPr>
            <p:ph idx="1" type="body"/>
          </p:nvPr>
        </p:nvSpPr>
        <p:spPr>
          <a:xfrm>
            <a:off x="311700" y="361200"/>
            <a:ext cx="8520600" cy="3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3) Luoghi “potenziali”: dove vorresti che succedesse qualcosa</a:t>
            </a:r>
            <a:endParaRPr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Parco delle caprette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Mediateca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Zona stazione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Idice e zone</a:t>
            </a:r>
            <a:r>
              <a:rPr lang="it" sz="1100">
                <a:solidFill>
                  <a:schemeClr val="dk1"/>
                </a:solidFill>
              </a:rPr>
              <a:t> verdi in periferia dove fare campi da calcetto basket pallavolo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Parcheggio Majorana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Lungosavena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Ponticella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Piscina</a:t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4) Luoghi “sconosciuti”: non ci sono mai stat@</a:t>
            </a:r>
            <a:endParaRPr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Museo dei dinosauri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Vicino all’arci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Le frazioni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it" sz="1100">
                <a:solidFill>
                  <a:srgbClr val="000000"/>
                </a:solidFill>
              </a:rPr>
              <a:t>Boh</a:t>
            </a:r>
            <a:endParaRPr sz="1900">
              <a:solidFill>
                <a:schemeClr val="dk1"/>
              </a:solidFill>
              <a:highlight>
                <a:srgbClr val="FFD966"/>
              </a:highlight>
            </a:endParaRPr>
          </a:p>
        </p:txBody>
      </p:sp>
      <p:pic>
        <p:nvPicPr>
          <p:cNvPr id="124" name="Google Shape;124;p8" title="carovana_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4025" y="3901075"/>
            <a:ext cx="1072824" cy="1072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"/>
          <p:cNvSpPr/>
          <p:nvPr/>
        </p:nvSpPr>
        <p:spPr>
          <a:xfrm>
            <a:off x="311700" y="323700"/>
            <a:ext cx="8520600" cy="485400"/>
          </a:xfrm>
          <a:prstGeom prst="rect">
            <a:avLst/>
          </a:prstGeom>
          <a:solidFill>
            <a:srgbClr val="FF9601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130" name="Google Shape;130;p9"/>
          <p:cNvSpPr/>
          <p:nvPr/>
        </p:nvSpPr>
        <p:spPr>
          <a:xfrm>
            <a:off x="311700" y="2370500"/>
            <a:ext cx="8520600" cy="485400"/>
          </a:xfrm>
          <a:prstGeom prst="rect">
            <a:avLst/>
          </a:prstGeom>
          <a:solidFill>
            <a:srgbClr val="FF9601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131" name="Google Shape;131;p9"/>
          <p:cNvSpPr/>
          <p:nvPr/>
        </p:nvSpPr>
        <p:spPr>
          <a:xfrm>
            <a:off x="311700" y="323710"/>
            <a:ext cx="8520600" cy="485400"/>
          </a:xfrm>
          <a:prstGeom prst="rect">
            <a:avLst/>
          </a:prstGeom>
          <a:solidFill>
            <a:srgbClr val="B6D7A8"/>
          </a:solidFill>
          <a:ln cap="flat" cmpd="sng" w="126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525" lIns="121525" spcFirstLastPara="1" rIns="121525" wrap="square" tIns="121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0"/>
          </a:p>
        </p:txBody>
      </p:sp>
      <p:sp>
        <p:nvSpPr>
          <p:cNvPr id="132" name="Google Shape;132;p9"/>
          <p:cNvSpPr txBox="1"/>
          <p:nvPr>
            <p:ph idx="1" type="body"/>
          </p:nvPr>
        </p:nvSpPr>
        <p:spPr>
          <a:xfrm>
            <a:off x="311700" y="290900"/>
            <a:ext cx="8520600" cy="4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250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Location (tra i luoghi scelti dalla mappa)</a:t>
            </a:r>
            <a:endParaRPr sz="250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it" sz="1600">
                <a:solidFill>
                  <a:schemeClr val="dk1"/>
                </a:solidFill>
              </a:rPr>
              <a:t>Parco della resistenza	70%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it" sz="1600">
                <a:solidFill>
                  <a:schemeClr val="dk1"/>
                </a:solidFill>
              </a:rPr>
              <a:t>Piazza Bracci			20%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it" sz="1600">
                <a:solidFill>
                  <a:schemeClr val="dk1"/>
                </a:solidFill>
              </a:rPr>
              <a:t>Parco 2 Agosto		10%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it" sz="250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Tipo di evento (musica, performance, arte, laboratori, ecc.)</a:t>
            </a:r>
            <a:endParaRPr sz="250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it" sz="1600">
                <a:solidFill>
                  <a:schemeClr val="dk1"/>
                </a:solidFill>
              </a:rPr>
              <a:t>Musicale		38% (musica+ sport; musica+ cibo; musica+ cinema, fumetto)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it" sz="1600">
                <a:solidFill>
                  <a:schemeClr val="dk1"/>
                </a:solidFill>
              </a:rPr>
              <a:t>Sportivo		38% (sport+ musica, tornei, danza)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it" sz="1600">
                <a:solidFill>
                  <a:schemeClr val="dk1"/>
                </a:solidFill>
              </a:rPr>
              <a:t>Degustazioni	11%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it" sz="1600">
                <a:solidFill>
                  <a:schemeClr val="dk1"/>
                </a:solidFill>
              </a:rPr>
              <a:t>Laboratoriale/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Performativo	11%</a:t>
            </a:r>
            <a:endParaRPr sz="1600">
              <a:solidFill>
                <a:schemeClr val="dk1"/>
              </a:solidFill>
            </a:endParaRPr>
          </a:p>
        </p:txBody>
      </p:sp>
      <p:pic>
        <p:nvPicPr>
          <p:cNvPr id="133" name="Google Shape;133;p9" title="carovana_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4025" y="3901075"/>
            <a:ext cx="1072824" cy="1072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